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393" r:id="rId2"/>
    <p:sldId id="332" r:id="rId3"/>
    <p:sldId id="329" r:id="rId4"/>
    <p:sldId id="392" r:id="rId5"/>
    <p:sldId id="394" r:id="rId6"/>
    <p:sldId id="390" r:id="rId7"/>
    <p:sldId id="397" r:id="rId8"/>
    <p:sldId id="395" r:id="rId9"/>
    <p:sldId id="476" r:id="rId10"/>
    <p:sldId id="477" r:id="rId11"/>
    <p:sldId id="404" r:id="rId12"/>
    <p:sldId id="474" r:id="rId13"/>
    <p:sldId id="396" r:id="rId14"/>
    <p:sldId id="475" r:id="rId15"/>
    <p:sldId id="430" r:id="rId16"/>
    <p:sldId id="411" r:id="rId17"/>
    <p:sldId id="479" r:id="rId18"/>
    <p:sldId id="478" r:id="rId19"/>
    <p:sldId id="480" r:id="rId20"/>
    <p:sldId id="293" r:id="rId21"/>
    <p:sldId id="259" r:id="rId22"/>
    <p:sldId id="482" r:id="rId23"/>
    <p:sldId id="301" r:id="rId24"/>
    <p:sldId id="483" r:id="rId25"/>
    <p:sldId id="484" r:id="rId26"/>
    <p:sldId id="486" r:id="rId27"/>
    <p:sldId id="463" r:id="rId28"/>
    <p:sldId id="464" r:id="rId29"/>
    <p:sldId id="485" r:id="rId30"/>
    <p:sldId id="487" r:id="rId31"/>
    <p:sldId id="488" r:id="rId32"/>
    <p:sldId id="30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768"/>
  </p:normalViewPr>
  <p:slideViewPr>
    <p:cSldViewPr snapToGrid="0" snapToObjects="1">
      <p:cViewPr varScale="1">
        <p:scale>
          <a:sx n="74" d="100"/>
          <a:sy n="74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E7BAB-C1D5-1046-879F-2D27F183571B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29E7B-6796-2745-A299-E2C6D3107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7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Could the discourse be seen as ethnocentric?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29E7B-6796-2745-A299-E2C6D3107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1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the government, how to relieve poverty?</a:t>
            </a:r>
          </a:p>
          <a:p>
            <a:r>
              <a:rPr lang="en-US" dirty="0"/>
              <a:t>Write five things you think that can help relive poverty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29E7B-6796-2745-A299-E2C6D31074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1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three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29E7B-6796-2745-A299-E2C6D31074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29E7B-6796-2745-A299-E2C6D31074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21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/>
              <a:t>Blaming the poor and their cultural values – Oscar Lewis 1959 </a:t>
            </a:r>
            <a:r>
              <a:rPr lang="en-AU" sz="1200" i="1" dirty="0"/>
              <a:t>Five Families</a:t>
            </a:r>
          </a:p>
          <a:p>
            <a:r>
              <a:rPr lang="en-AU" sz="1200" dirty="0"/>
              <a:t>Perlman 1976 Rio </a:t>
            </a:r>
            <a:r>
              <a:rPr lang="en-AU" sz="1200" dirty="0" err="1"/>
              <a:t>favelados</a:t>
            </a:r>
            <a:r>
              <a:rPr lang="en-AU" sz="1200" dirty="0"/>
              <a:t> – not marginal but marginalised</a:t>
            </a:r>
          </a:p>
          <a:p>
            <a:r>
              <a:rPr lang="en-AU" sz="1200" dirty="0"/>
              <a:t>Felipe </a:t>
            </a:r>
            <a:r>
              <a:rPr lang="en-AU" sz="1200" dirty="0" err="1"/>
              <a:t>Bourgois</a:t>
            </a:r>
            <a:r>
              <a:rPr lang="en-AU" sz="1200" dirty="0"/>
              <a:t> -2009 – Puerto Ricans in New York – ethnic and employment barriers drive to cocaine trade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29E7B-6796-2745-A299-E2C6D31074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7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29E7B-6796-2745-A299-E2C6D31074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73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29E7B-6796-2745-A299-E2C6D31074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98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29E7B-6796-2745-A299-E2C6D31074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6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29E7B-6796-2745-A299-E2C6D31074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421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5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9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7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06550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9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1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9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5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811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848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0123F01-158B-DB49-A582-B70ADCD6033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CBBDA96-C5CC-4C44-9EB4-927E84B31A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56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21AF-B535-4B47-B41B-D8090911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429AA-547D-564A-8F38-00A0CCB44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Jas</a:t>
            </a:r>
          </a:p>
        </p:txBody>
      </p:sp>
    </p:spTree>
    <p:extLst>
      <p:ext uri="{BB962C8B-B14F-4D97-AF65-F5344CB8AC3E}">
        <p14:creationId xmlns:p14="http://schemas.microsoft.com/office/powerpoint/2010/main" val="273937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1229-A966-8A48-8B76-03D931B3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D9A74-5075-5349-A7F3-333D711F9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You are a leader of a resourceful NGO and you intend to address poverty in a small village on a Pacific island. Most people living here relying upon fishing to survive. However, due to limited natural</a:t>
            </a:r>
            <a:r>
              <a:rPr lang="zh-CN" altLang="en-US" sz="2800" dirty="0"/>
              <a:t> </a:t>
            </a:r>
            <a:r>
              <a:rPr lang="en-US" sz="2800" dirty="0"/>
              <a:t>resources, villagers are suffering from poverty. What would you do to address their issue?</a:t>
            </a:r>
          </a:p>
        </p:txBody>
      </p:sp>
    </p:spTree>
    <p:extLst>
      <p:ext uri="{BB962C8B-B14F-4D97-AF65-F5344CB8AC3E}">
        <p14:creationId xmlns:p14="http://schemas.microsoft.com/office/powerpoint/2010/main" val="220196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 fontScale="90000"/>
          </a:bodyPr>
          <a:lstStyle/>
          <a:p>
            <a:r>
              <a:rPr lang="en-AU" sz="4800" dirty="0"/>
              <a:t>The economics approach (neo-liberal ideology)</a:t>
            </a:r>
          </a:p>
        </p:txBody>
      </p:sp>
      <p:pic>
        <p:nvPicPr>
          <p:cNvPr id="4" name="Picture 2" descr="Poverty in the State of Palestine set to soar by more than a third if war  continues for a second month | United Nations Development Programme">
            <a:extLst>
              <a:ext uri="{FF2B5EF4-FFF2-40B4-BE49-F238E27FC236}">
                <a16:creationId xmlns:a16="http://schemas.microsoft.com/office/drawing/2014/main" id="{EB60A44C-0FE1-0D4D-887A-DA6FBF4EE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r="28715" b="-1"/>
          <a:stretch/>
        </p:blipFill>
        <p:spPr bwMode="auto">
          <a:xfrm>
            <a:off x="-1" y="1295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AU" sz="2400" dirty="0"/>
              <a:t>Poverty is an economic state into which people fall and can be lifted from</a:t>
            </a:r>
          </a:p>
          <a:p>
            <a:r>
              <a:rPr lang="en-AU" sz="2400" dirty="0"/>
              <a:t>Poverty described in terms of deficits – lack of resources</a:t>
            </a:r>
          </a:p>
          <a:p>
            <a:r>
              <a:rPr lang="en-AU" sz="2400" dirty="0"/>
              <a:t>Solved by economic growth and structural adjustments to economy</a:t>
            </a:r>
          </a:p>
          <a:p>
            <a:r>
              <a:rPr lang="en-AU" sz="2400" dirty="0"/>
              <a:t>Poverty individualised</a:t>
            </a:r>
          </a:p>
          <a:p>
            <a:r>
              <a:rPr lang="en-AU" sz="2400" dirty="0"/>
              <a:t>Poor are a threat to globalisation</a:t>
            </a:r>
          </a:p>
        </p:txBody>
      </p:sp>
    </p:spTree>
    <p:extLst>
      <p:ext uri="{BB962C8B-B14F-4D97-AF65-F5344CB8AC3E}">
        <p14:creationId xmlns:p14="http://schemas.microsoft.com/office/powerpoint/2010/main" val="27950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3279-20E4-4333-AB0F-E1F37E8B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"/>
              </a:rPr>
              <a:t>Washington consensus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FC78-4243-4FCE-9F9E-3F181FDC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66824"/>
            <a:ext cx="9601200" cy="4641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cs typeface="Calibri"/>
              </a:rPr>
              <a:t>Structural adjustment imposed on debtor countries</a:t>
            </a:r>
          </a:p>
          <a:p>
            <a:pPr lvl="1"/>
            <a:r>
              <a:rPr lang="en-US" sz="2800" dirty="0">
                <a:cs typeface="Calibri"/>
              </a:rPr>
              <a:t>Fiscal discipline</a:t>
            </a:r>
          </a:p>
          <a:p>
            <a:pPr lvl="1"/>
            <a:r>
              <a:rPr lang="en-US" sz="2800" dirty="0">
                <a:cs typeface="Calibri"/>
              </a:rPr>
              <a:t>Reduce public expenditure</a:t>
            </a:r>
          </a:p>
          <a:p>
            <a:pPr lvl="1"/>
            <a:r>
              <a:rPr lang="en-US" sz="2800" dirty="0">
                <a:cs typeface="Calibri"/>
              </a:rPr>
              <a:t>Tas reform to improve incentives</a:t>
            </a:r>
          </a:p>
          <a:p>
            <a:pPr lvl="1"/>
            <a:r>
              <a:rPr lang="en-US" sz="2800" dirty="0">
                <a:cs typeface="Calibri"/>
              </a:rPr>
              <a:t>Trade </a:t>
            </a:r>
            <a:r>
              <a:rPr lang="en-US" sz="2800" dirty="0" err="1">
                <a:cs typeface="Calibri"/>
              </a:rPr>
              <a:t>liberalisation</a:t>
            </a:r>
          </a:p>
          <a:p>
            <a:pPr lvl="1"/>
            <a:r>
              <a:rPr lang="en-US" sz="2800" dirty="0">
                <a:cs typeface="Calibri"/>
              </a:rPr>
              <a:t>Foreign direct investment</a:t>
            </a:r>
          </a:p>
          <a:p>
            <a:pPr lvl="1"/>
            <a:r>
              <a:rPr lang="en-US" sz="2800" dirty="0" err="1">
                <a:cs typeface="Calibri"/>
              </a:rPr>
              <a:t>Privatise</a:t>
            </a:r>
            <a:r>
              <a:rPr lang="en-US" sz="2800" dirty="0">
                <a:cs typeface="Calibri"/>
              </a:rPr>
              <a:t> state enterprises</a:t>
            </a:r>
          </a:p>
          <a:p>
            <a:pPr lvl="1"/>
            <a:r>
              <a:rPr lang="en-US" sz="2800" dirty="0">
                <a:cs typeface="Calibri"/>
              </a:rPr>
              <a:t>Deregulation</a:t>
            </a:r>
          </a:p>
          <a:p>
            <a:pPr lvl="1"/>
            <a:r>
              <a:rPr lang="en-US" sz="2800" dirty="0">
                <a:cs typeface="Calibri"/>
              </a:rPr>
              <a:t>Well-defined property rights</a:t>
            </a:r>
          </a:p>
        </p:txBody>
      </p:sp>
    </p:spTree>
    <p:extLst>
      <p:ext uri="{BB962C8B-B14F-4D97-AF65-F5344CB8AC3E}">
        <p14:creationId xmlns:p14="http://schemas.microsoft.com/office/powerpoint/2010/main" val="318659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9" name="Group 412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3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13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133" name="Rectangle 413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FDEBD-889A-E04A-AF4E-C8152649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1934" y="209350"/>
            <a:ext cx="4037814" cy="49629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dirty="0"/>
              <a:t>What are some possible downsides of this economics approach?</a:t>
            </a:r>
          </a:p>
        </p:txBody>
      </p:sp>
      <p:sp>
        <p:nvSpPr>
          <p:cNvPr id="413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3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098" name="Picture 2" descr="Examining the Causes of Poverty in Mozambique | The Borgen Project">
            <a:extLst>
              <a:ext uri="{FF2B5EF4-FFF2-40B4-BE49-F238E27FC236}">
                <a16:creationId xmlns:a16="http://schemas.microsoft.com/office/drawing/2014/main" id="{0FCFB449-45AD-9C46-9242-68DCBE7CC5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023" y="1645618"/>
            <a:ext cx="5659222" cy="376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5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B0EB-A2C6-0144-AA1B-E7E9B830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Downsides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1BA7B-A16E-DD42-B5B7-B02F1E31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31" y="1663415"/>
            <a:ext cx="4237836" cy="5211096"/>
          </a:xfrm>
        </p:spPr>
        <p:txBody>
          <a:bodyPr>
            <a:normAutofit/>
          </a:bodyPr>
          <a:lstStyle/>
          <a:p>
            <a:pPr lvl="1"/>
            <a:r>
              <a:rPr lang="en-AU" sz="2400" dirty="0"/>
              <a:t>selectively integrates into markets, </a:t>
            </a:r>
          </a:p>
          <a:p>
            <a:pPr lvl="1"/>
            <a:r>
              <a:rPr lang="en-AU" sz="2400" dirty="0"/>
              <a:t>reduces social protection, </a:t>
            </a:r>
          </a:p>
          <a:p>
            <a:pPr lvl="1"/>
            <a:r>
              <a:rPr lang="en-AU" sz="2400" dirty="0"/>
              <a:t>casualises labour, </a:t>
            </a:r>
          </a:p>
          <a:p>
            <a:pPr lvl="1"/>
            <a:r>
              <a:rPr lang="en-AU" sz="2400" dirty="0"/>
              <a:t>increases inequality and distributional conflict,</a:t>
            </a:r>
            <a:endParaRPr lang="en-AU" sz="2400" dirty="0">
              <a:cs typeface="Calibri"/>
            </a:endParaRPr>
          </a:p>
          <a:p>
            <a:pPr lvl="1"/>
            <a:r>
              <a:rPr lang="en-AU" sz="2400" dirty="0"/>
              <a:t> depleting livelihood systems, </a:t>
            </a:r>
          </a:p>
          <a:p>
            <a:pPr lvl="1"/>
            <a:r>
              <a:rPr lang="en-AU" sz="2400" dirty="0"/>
              <a:t>precariousness and political subjectivity</a:t>
            </a:r>
            <a:endParaRPr lang="en-AU" sz="2400" dirty="0">
              <a:cs typeface="Calibri"/>
            </a:endParaRPr>
          </a:p>
          <a:p>
            <a:endParaRPr lang="en-US" sz="1700" dirty="0"/>
          </a:p>
        </p:txBody>
      </p:sp>
      <p:pic>
        <p:nvPicPr>
          <p:cNvPr id="5124" name="Picture 4" descr="Poverty: Banging on empty plates">
            <a:extLst>
              <a:ext uri="{FF2B5EF4-FFF2-40B4-BE49-F238E27FC236}">
                <a16:creationId xmlns:a16="http://schemas.microsoft.com/office/drawing/2014/main" id="{55EA2E15-6FFD-E142-9B71-52311F910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2264" y="1428554"/>
            <a:ext cx="6517065" cy="37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3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Impact of structural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Susan George 1988 </a:t>
            </a:r>
            <a:r>
              <a:rPr lang="en-US" sz="2400" i="1" dirty="0"/>
              <a:t>Fate Worse than Debt</a:t>
            </a:r>
          </a:p>
          <a:p>
            <a:pPr>
              <a:defRPr/>
            </a:pPr>
            <a:r>
              <a:rPr lang="en-US" sz="2800" dirty="0"/>
              <a:t>NGO Africa Action – argued against impact of structural adjustment – did not build capacity to recover, led to intensified poverty, did not promote long-term development</a:t>
            </a: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76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Culture of poverty?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>
            <a:normAutofit/>
          </a:bodyPr>
          <a:lstStyle/>
          <a:p>
            <a:r>
              <a:rPr lang="en-AU" sz="2800" dirty="0"/>
              <a:t>Why poor people are poor?</a:t>
            </a:r>
          </a:p>
          <a:p>
            <a:r>
              <a:rPr lang="en-AU" sz="2800" dirty="0"/>
              <a:t>African people are lazy thus they are poor?</a:t>
            </a:r>
          </a:p>
          <a:p>
            <a:r>
              <a:rPr lang="en-AU" sz="2800" dirty="0"/>
              <a:t>Why Mexico people are poor even when they successfully migrated to America?</a:t>
            </a:r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6146" name="Picture 2" descr="Ranks of Mexican poor swell to reach nearly half the population | Reuters">
            <a:extLst>
              <a:ext uri="{FF2B5EF4-FFF2-40B4-BE49-F238E27FC236}">
                <a16:creationId xmlns:a16="http://schemas.microsoft.com/office/drawing/2014/main" id="{12C97D78-8C07-F145-AFD8-48ACE809D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76" y="1638299"/>
            <a:ext cx="5361324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9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A7D9-BA33-994A-8367-8AA1C63F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Poverty in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0006D-4799-5A47-ABEC-F5B3CCE6C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there is poverty in urban area?</a:t>
            </a:r>
          </a:p>
        </p:txBody>
      </p:sp>
    </p:spTree>
    <p:extLst>
      <p:ext uri="{BB962C8B-B14F-4D97-AF65-F5344CB8AC3E}">
        <p14:creationId xmlns:p14="http://schemas.microsoft.com/office/powerpoint/2010/main" val="344912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uses of Urban Poverty | Planning Tank">
            <a:extLst>
              <a:ext uri="{FF2B5EF4-FFF2-40B4-BE49-F238E27FC236}">
                <a16:creationId xmlns:a16="http://schemas.microsoft.com/office/drawing/2014/main" id="{1804A9AD-862A-4A40-B9E9-53ED35D9D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Rectangle 7174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AU" sz="3600" dirty="0"/>
              <a:t>Urban Poverty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r>
              <a:rPr lang="en-AU" dirty="0"/>
              <a:t>Where do poor people live in urban environment?</a:t>
            </a:r>
          </a:p>
          <a:p>
            <a:r>
              <a:rPr lang="en-AU" dirty="0"/>
              <a:t>What do they do?</a:t>
            </a:r>
          </a:p>
        </p:txBody>
      </p:sp>
    </p:spTree>
    <p:extLst>
      <p:ext uri="{BB962C8B-B14F-4D97-AF65-F5344CB8AC3E}">
        <p14:creationId xmlns:p14="http://schemas.microsoft.com/office/powerpoint/2010/main" val="1179918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95EF0-C921-8A44-B39C-8193315F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Special Economic Zones</a:t>
            </a:r>
          </a:p>
        </p:txBody>
      </p:sp>
      <p:pic>
        <p:nvPicPr>
          <p:cNvPr id="3" name="Picture 2" descr="SEZ ">
            <a:extLst>
              <a:ext uri="{FF2B5EF4-FFF2-40B4-BE49-F238E27FC236}">
                <a16:creationId xmlns:a16="http://schemas.microsoft.com/office/drawing/2014/main" id="{8C7E80E5-69E8-9F4F-8AF0-5543A4CA3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841357"/>
            <a:ext cx="6900380" cy="51752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3E4872-8B3A-314A-A033-50F214B28546}"/>
              </a:ext>
            </a:extLst>
          </p:cNvPr>
          <p:cNvSpPr txBox="1">
            <a:spLocks/>
          </p:cNvSpPr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Special Economic Zones</a:t>
            </a:r>
          </a:p>
          <a:p>
            <a:pPr>
              <a:defRPr/>
            </a:pPr>
            <a:r>
              <a:rPr lang="en-US" sz="2400" dirty="0"/>
              <a:t> zones of precarity for both wage earners and informal workers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0031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Northern Kenya</a:t>
            </a:r>
          </a:p>
        </p:txBody>
      </p:sp>
      <p:pic>
        <p:nvPicPr>
          <p:cNvPr id="29700" name="Picture 4" descr="C:\Users\harry\Pictures\Turkana\Samsung Camera\2011-08-14\SAM_0574.JPG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7851" y="1471614"/>
            <a:ext cx="8569325" cy="4822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63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552323DF-70D1-43B4-9E66-F016F324B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58050" y="274639"/>
            <a:ext cx="2952750" cy="77787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informal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735A50E-8DF1-48E1-B13D-B1C46BFB68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4224338"/>
            <a:ext cx="3755069" cy="11493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Indonesian illegals</a:t>
            </a:r>
          </a:p>
          <a:p>
            <a:pPr>
              <a:defRPr/>
            </a:pPr>
            <a:r>
              <a:rPr lang="en-US" altLang="en-US" dirty="0"/>
              <a:t>Informal housing, informal employment</a:t>
            </a:r>
          </a:p>
        </p:txBody>
      </p:sp>
      <p:pic>
        <p:nvPicPr>
          <p:cNvPr id="26628" name="Picture 4" descr="indohome2">
            <a:extLst>
              <a:ext uri="{FF2B5EF4-FFF2-40B4-BE49-F238E27FC236}">
                <a16:creationId xmlns:a16="http://schemas.microsoft.com/office/drawing/2014/main" id="{513A0486-73F6-4C65-A991-E653C3BD4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5888"/>
            <a:ext cx="5686425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1">
            <a:extLst>
              <a:ext uri="{FF2B5EF4-FFF2-40B4-BE49-F238E27FC236}">
                <a16:creationId xmlns:a16="http://schemas.microsoft.com/office/drawing/2014/main" id="{E06C9912-35FD-4C55-B0DA-60072F46F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3611564"/>
            <a:ext cx="471646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1">
            <a:extLst>
              <a:ext uri="{FF2B5EF4-FFF2-40B4-BE49-F238E27FC236}">
                <a16:creationId xmlns:a16="http://schemas.microsoft.com/office/drawing/2014/main" id="{6A54CC18-0895-4915-B007-295814FAD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1" y="1052513"/>
            <a:ext cx="3362325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00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cap="all"/>
              <a:t>Urban poor in Yogyakarta</a:t>
            </a:r>
            <a:br>
              <a:rPr lang="en-US" sz="1900" cap="all"/>
            </a:br>
            <a:r>
              <a:rPr lang="en-US" sz="1900" i="1" cap="all"/>
              <a:t>arisan</a:t>
            </a:r>
            <a:r>
              <a:rPr lang="en-US" sz="1900" cap="all"/>
              <a:t> rotating credit</a:t>
            </a:r>
            <a:br>
              <a:rPr lang="en-US" sz="1900" cap="all"/>
            </a:br>
            <a:r>
              <a:rPr lang="en-US" sz="1900" i="1" cap="all"/>
              <a:t>simpan pinjam </a:t>
            </a:r>
            <a:r>
              <a:rPr lang="en-US" sz="1900" cap="all"/>
              <a:t>borrow and loan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" r="2" b="4881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13379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91057D-9F9B-3042-A2B6-D9E6A5A0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69" y="1480930"/>
            <a:ext cx="8447964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/>
              <a:t>Only 40% of the  population has wage labour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864A5-7DAF-5B40-921C-92FB1E70F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668" y="4804850"/>
            <a:ext cx="5957248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300"/>
              <a:t>What does the rest do?</a:t>
            </a:r>
          </a:p>
        </p:txBody>
      </p:sp>
    </p:spTree>
    <p:extLst>
      <p:ext uri="{BB962C8B-B14F-4D97-AF65-F5344CB8AC3E}">
        <p14:creationId xmlns:p14="http://schemas.microsoft.com/office/powerpoint/2010/main" val="1231946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686800" cy="5773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Precarity</a:t>
            </a:r>
            <a:r>
              <a:rPr lang="en-US" dirty="0"/>
              <a:t> – survival improvisations</a:t>
            </a:r>
          </a:p>
        </p:txBody>
      </p:sp>
      <p:pic>
        <p:nvPicPr>
          <p:cNvPr id="4" name="Content Placeholder 3" descr="300px-Kakilima_street_vendors_in_Jakart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9" b="10529"/>
          <a:stretch>
            <a:fillRect/>
          </a:stretch>
        </p:blipFill>
        <p:spPr>
          <a:xfrm>
            <a:off x="1622782" y="4227727"/>
            <a:ext cx="4670965" cy="2568851"/>
          </a:xfrm>
        </p:spPr>
      </p:pic>
      <p:pic>
        <p:nvPicPr>
          <p:cNvPr id="6" name="Picture 5" descr="220px-Jakarta_Indonesia_Hawkers-in-Kota-Jakarta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1417638"/>
            <a:ext cx="2794000" cy="2159000"/>
          </a:xfrm>
          <a:prstGeom prst="rect">
            <a:avLst/>
          </a:prstGeom>
        </p:spPr>
      </p:pic>
      <p:pic>
        <p:nvPicPr>
          <p:cNvPr id="7" name="Picture 6" descr="220px-Soto_Mie_Bogor_Cart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70" y="1417638"/>
            <a:ext cx="2794000" cy="2679700"/>
          </a:xfrm>
          <a:prstGeom prst="rect">
            <a:avLst/>
          </a:prstGeom>
        </p:spPr>
      </p:pic>
      <p:pic>
        <p:nvPicPr>
          <p:cNvPr id="8" name="Picture 7" descr="220px-Kue_basah_Yogyakart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34" y="3182929"/>
            <a:ext cx="574766" cy="321346"/>
          </a:xfrm>
          <a:prstGeom prst="rect">
            <a:avLst/>
          </a:prstGeom>
        </p:spPr>
      </p:pic>
      <p:pic>
        <p:nvPicPr>
          <p:cNvPr id="9" name="Picture 8" descr="Cendol_Vendo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57" y="1148463"/>
            <a:ext cx="2159000" cy="2882900"/>
          </a:xfrm>
          <a:prstGeom prst="rect">
            <a:avLst/>
          </a:prstGeom>
        </p:spPr>
      </p:pic>
      <p:pic>
        <p:nvPicPr>
          <p:cNvPr id="13" name="Picture 12" descr="270px-Jakarta_Indonesia_Hawkers-in-_Glodok-0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34" y="4510577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21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3DC79-AFF7-314A-92DF-13A32D63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4913384" cy="1683474"/>
          </a:xfrm>
        </p:spPr>
        <p:txBody>
          <a:bodyPr>
            <a:normAutofit/>
          </a:bodyPr>
          <a:lstStyle/>
          <a:p>
            <a:r>
              <a:rPr lang="en-US" dirty="0"/>
              <a:t>Exchange</a:t>
            </a:r>
          </a:p>
        </p:txBody>
      </p:sp>
      <p:pic>
        <p:nvPicPr>
          <p:cNvPr id="8194" name="Picture 2" descr="France Prostitution Crackdown: Sex Buyers Face Classes">
            <a:extLst>
              <a:ext uri="{FF2B5EF4-FFF2-40B4-BE49-F238E27FC236}">
                <a16:creationId xmlns:a16="http://schemas.microsoft.com/office/drawing/2014/main" id="{613941BB-BF7B-424D-A15A-C520D2E3E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1"/>
          <a:stretch/>
        </p:blipFill>
        <p:spPr bwMode="auto">
          <a:xfrm>
            <a:off x="1" y="10"/>
            <a:ext cx="6050279" cy="373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 Congo Republic, Struggling Efforts to Get Child Prostitutes Off the  Street - PassBlue">
            <a:extLst>
              <a:ext uri="{FF2B5EF4-FFF2-40B4-BE49-F238E27FC236}">
                <a16:creationId xmlns:a16="http://schemas.microsoft.com/office/drawing/2014/main" id="{D96668B1-0025-A34C-92A2-339EE358D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" r="1356"/>
          <a:stretch/>
        </p:blipFill>
        <p:spPr bwMode="auto">
          <a:xfrm>
            <a:off x="6138672" y="10"/>
            <a:ext cx="6050280" cy="373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FED71-A01C-6C48-A922-33253F1B9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810" y="4531059"/>
            <a:ext cx="4718989" cy="1683474"/>
          </a:xfrm>
        </p:spPr>
        <p:txBody>
          <a:bodyPr>
            <a:normAutofit/>
          </a:bodyPr>
          <a:lstStyle/>
          <a:p>
            <a:r>
              <a:rPr lang="en-US" sz="1800" dirty="0"/>
              <a:t>Relationship</a:t>
            </a:r>
          </a:p>
          <a:p>
            <a:r>
              <a:rPr lang="en-US" sz="1800" dirty="0"/>
              <a:t>Prostitution</a:t>
            </a:r>
          </a:p>
          <a:p>
            <a:r>
              <a:rPr lang="en-US" sz="1800" dirty="0"/>
              <a:t>Begging</a:t>
            </a:r>
          </a:p>
          <a:p>
            <a:r>
              <a:rPr lang="en-US" sz="1800" dirty="0"/>
              <a:t>….</a:t>
            </a:r>
          </a:p>
          <a:p>
            <a:endParaRPr lang="en-US" sz="1800" dirty="0"/>
          </a:p>
        </p:txBody>
      </p:sp>
      <p:sp>
        <p:nvSpPr>
          <p:cNvPr id="8205" name="Freeform: Shape 8204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29151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3" name="Group 92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2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2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Unknown Challenges the Homeless Face">
            <a:extLst>
              <a:ext uri="{FF2B5EF4-FFF2-40B4-BE49-F238E27FC236}">
                <a16:creationId xmlns:a16="http://schemas.microsoft.com/office/drawing/2014/main" id="{2AF3E35B-6E58-A34C-910C-445A8C682F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9" name="Rectangle 9228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5391C-9956-8D46-85D2-94C0FA36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6646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cap="all" dirty="0">
                <a:solidFill>
                  <a:srgbClr val="FFFFFF"/>
                </a:solidFill>
              </a:rPr>
              <a:t>How to address urban poverty?</a:t>
            </a:r>
          </a:p>
        </p:txBody>
      </p:sp>
      <p:sp>
        <p:nvSpPr>
          <p:cNvPr id="9231" name="Freeform: Shape 9230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2753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Urban Poverty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Social safety net – poor cards, work programs, credit programs</a:t>
            </a:r>
          </a:p>
          <a:p>
            <a:r>
              <a:rPr lang="en-AU" sz="3200" dirty="0"/>
              <a:t>Power relations remain, agenda set from outside</a:t>
            </a:r>
          </a:p>
        </p:txBody>
      </p:sp>
    </p:spTree>
    <p:extLst>
      <p:ext uri="{BB962C8B-B14F-4D97-AF65-F5344CB8AC3E}">
        <p14:creationId xmlns:p14="http://schemas.microsoft.com/office/powerpoint/2010/main" val="355928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Home improvements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0420" name="Picture 4" descr="riverflathou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908050"/>
            <a:ext cx="82804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663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912" y="3196951"/>
            <a:ext cx="4906888" cy="376065"/>
          </a:xfrm>
        </p:spPr>
        <p:txBody>
          <a:bodyPr>
            <a:normAutofit fontScale="90000"/>
          </a:bodyPr>
          <a:lstStyle/>
          <a:p>
            <a:r>
              <a:rPr lang="en-AU" dirty="0"/>
              <a:t>Community events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4262602" cy="319695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00" y="116633"/>
            <a:ext cx="4589937" cy="3080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52" y="3817530"/>
            <a:ext cx="4221225" cy="2875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416736"/>
            <a:ext cx="2802080" cy="34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96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2161-DBBD-F546-8D80-41C216EA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Income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7364E-496D-CF47-9BF4-C5A57CB05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Pilot project in Madya Pradesh 2013 implemented by SEWA</a:t>
            </a:r>
          </a:p>
          <a:p>
            <a:r>
              <a:rPr lang="en-US" sz="2800" dirty="0"/>
              <a:t>Cash transfer – monthly sum set at about 30% of income of low-income families – unconditional</a:t>
            </a:r>
          </a:p>
          <a:p>
            <a:r>
              <a:rPr lang="en-US" sz="2800" dirty="0"/>
              <a:t>Empowering – avoiding money lender, investments, savings, food and nutrition, living conditions, schooling, employment, women’s ‘empowerment’</a:t>
            </a:r>
          </a:p>
        </p:txBody>
      </p:sp>
    </p:spTree>
    <p:extLst>
      <p:ext uri="{BB962C8B-B14F-4D97-AF65-F5344CB8AC3E}">
        <p14:creationId xmlns:p14="http://schemas.microsoft.com/office/powerpoint/2010/main" val="851621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Australia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10" y="1600201"/>
            <a:ext cx="6795580" cy="4525963"/>
          </a:xfrm>
        </p:spPr>
      </p:pic>
    </p:spTree>
    <p:extLst>
      <p:ext uri="{BB962C8B-B14F-4D97-AF65-F5344CB8AC3E}">
        <p14:creationId xmlns:p14="http://schemas.microsoft.com/office/powerpoint/2010/main" val="120459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4850-C4A6-E543-89A3-D8022F7D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459857" cy="1485900"/>
          </a:xfrm>
        </p:spPr>
        <p:txBody>
          <a:bodyPr>
            <a:normAutofit/>
          </a:bodyPr>
          <a:lstStyle/>
          <a:p>
            <a:r>
              <a:rPr lang="en-US" dirty="0"/>
              <a:t>Basic Income</a:t>
            </a:r>
          </a:p>
        </p:txBody>
      </p:sp>
      <p:pic>
        <p:nvPicPr>
          <p:cNvPr id="4" name="BASIC INCOME WORKS" descr="BASIC INCOME WORKS">
            <a:hlinkClick r:id="" action="ppaction://media"/>
            <a:extLst>
              <a:ext uri="{FF2B5EF4-FFF2-40B4-BE49-F238E27FC236}">
                <a16:creationId xmlns:a16="http://schemas.microsoft.com/office/drawing/2014/main" id="{3D751E5D-FD4C-9C4C-890A-EA4DA990C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5760" y="1475120"/>
            <a:ext cx="9569570" cy="53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E755-297E-F148-A5B9-5F5FEF42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1CB3-2AAB-CF4F-9F09-7D1EFFFB2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Would you expect this basic income to work well among urban poor in India?</a:t>
            </a:r>
          </a:p>
          <a:p>
            <a:r>
              <a:rPr lang="en-AU" sz="2800" dirty="0"/>
              <a:t>Does the scheme benefit some and marginalise others?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Give a man a fish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Ferguson 2015</a:t>
            </a:r>
          </a:p>
          <a:p>
            <a:r>
              <a:rPr lang="en-US" sz="2800" dirty="0"/>
              <a:t>Monthly cash payments to 30% of population effective in reducing poverty</a:t>
            </a:r>
          </a:p>
          <a:p>
            <a:r>
              <a:rPr lang="en-US" sz="2800" dirty="0"/>
              <a:t>Different from Northern welfare models –not the dole</a:t>
            </a:r>
          </a:p>
        </p:txBody>
      </p:sp>
    </p:spTree>
    <p:extLst>
      <p:ext uri="{BB962C8B-B14F-4D97-AF65-F5344CB8AC3E}">
        <p14:creationId xmlns:p14="http://schemas.microsoft.com/office/powerpoint/2010/main" val="323573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Relativising poverty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Question: can we equate poverty in Australia with poverty in East Africa?</a:t>
            </a:r>
          </a:p>
          <a:p>
            <a:r>
              <a:rPr lang="en-AU" dirty="0"/>
              <a:t>Australia – relative poverty, inadequate access</a:t>
            </a:r>
          </a:p>
          <a:p>
            <a:r>
              <a:rPr lang="en-AU" dirty="0"/>
              <a:t>Turkana – absolute poverty</a:t>
            </a:r>
          </a:p>
          <a:p>
            <a:r>
              <a:rPr lang="en-AU" dirty="0" err="1"/>
              <a:t>Kabeer</a:t>
            </a:r>
            <a:r>
              <a:rPr lang="en-AU" dirty="0"/>
              <a:t> – Widows in India</a:t>
            </a:r>
          </a:p>
        </p:txBody>
      </p:sp>
    </p:spTree>
    <p:extLst>
      <p:ext uri="{BB962C8B-B14F-4D97-AF65-F5344CB8AC3E}">
        <p14:creationId xmlns:p14="http://schemas.microsoft.com/office/powerpoint/2010/main" val="192785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4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223E28-5F21-0348-90C8-AE2EA32F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6600" cap="all"/>
              <a:t>What is poverty?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7D21D-CC5A-FB4B-BDE5-1ABE3A7BD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8524" y="4804850"/>
            <a:ext cx="528487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2000"/>
              </a:lnSpc>
              <a:spcAft>
                <a:spcPts val="600"/>
              </a:spcAft>
            </a:pPr>
            <a:r>
              <a:rPr lang="en-US" sz="2300"/>
              <a:t>How to define poverty?</a:t>
            </a:r>
          </a:p>
        </p:txBody>
      </p:sp>
      <p:pic>
        <p:nvPicPr>
          <p:cNvPr id="1026" name="Picture 2" descr="The full picture of poverty in America | The Seattle Times">
            <a:extLst>
              <a:ext uri="{FF2B5EF4-FFF2-40B4-BE49-F238E27FC236}">
                <a16:creationId xmlns:a16="http://schemas.microsoft.com/office/drawing/2014/main" id="{7B0853E0-D20C-9D46-98B4-FA140A17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67334" y="695324"/>
            <a:ext cx="2492295" cy="470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28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poverty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Poverty line - $1 - $1.25, $2 a day – an economic state</a:t>
            </a:r>
          </a:p>
          <a:p>
            <a:r>
              <a:rPr lang="en-US" sz="2400" dirty="0"/>
              <a:t>Basic needs – a biological state</a:t>
            </a:r>
          </a:p>
          <a:p>
            <a:r>
              <a:rPr lang="en-US" sz="2400" dirty="0"/>
              <a:t>Basic choices –capabilities state –- </a:t>
            </a:r>
            <a:r>
              <a:rPr lang="en-US" sz="2400" dirty="0" err="1"/>
              <a:t>Amartya</a:t>
            </a:r>
            <a:r>
              <a:rPr lang="en-US" sz="2400" dirty="0"/>
              <a:t> Sen – Human Development Index – Human Poverty Index - poverty is ‘</a:t>
            </a:r>
            <a:r>
              <a:rPr lang="en-US" sz="2400" dirty="0" err="1"/>
              <a:t>unfreedom</a:t>
            </a:r>
            <a:r>
              <a:rPr lang="en-US" sz="2400" dirty="0"/>
              <a:t>’ - 1999 </a:t>
            </a:r>
            <a:r>
              <a:rPr lang="en-US" sz="2400" i="1" dirty="0"/>
              <a:t>Development as Freedom</a:t>
            </a:r>
            <a:endParaRPr lang="en-US" sz="3200" i="1" dirty="0"/>
          </a:p>
          <a:p>
            <a:r>
              <a:rPr lang="en-US" sz="2400" dirty="0"/>
              <a:t>Social capital – social connectivity state - social safety nets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8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723D-8362-6F42-990A-9BE6B10E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Who are the poor?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6A15B-28D4-0044-A7E2-5EFB7F89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dirty="0"/>
              <a:t>Who plays biggest part in identifying them? </a:t>
            </a: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DAA0CF6D-01D2-A621-4871-1CB3ECDEB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Old wrinkled hands with some coins">
            <a:extLst>
              <a:ext uri="{FF2B5EF4-FFF2-40B4-BE49-F238E27FC236}">
                <a16:creationId xmlns:a16="http://schemas.microsoft.com/office/drawing/2014/main" id="{7524F0E6-E2DB-0656-1D57-8A7310616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1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69544-0CE3-5048-8437-CF145A2D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How to relieve poverty ?</a:t>
            </a:r>
          </a:p>
        </p:txBody>
      </p:sp>
    </p:spTree>
    <p:extLst>
      <p:ext uri="{BB962C8B-B14F-4D97-AF65-F5344CB8AC3E}">
        <p14:creationId xmlns:p14="http://schemas.microsoft.com/office/powerpoint/2010/main" val="80248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1229-A966-8A48-8B76-03D931B3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D9A74-5075-5349-A7F3-333D711F9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You are a leader of a resourceful NGO and you intend to address poverty in a small town in Africa. This town suffer greatly from draught. Villagers need to travel miles away to get water for survival. What would you do to address their poverty issue?</a:t>
            </a:r>
          </a:p>
        </p:txBody>
      </p:sp>
    </p:spTree>
    <p:extLst>
      <p:ext uri="{BB962C8B-B14F-4D97-AF65-F5344CB8AC3E}">
        <p14:creationId xmlns:p14="http://schemas.microsoft.com/office/powerpoint/2010/main" val="20995267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{6A30A7FF-6CEA-8F46-8924-96B37C441D4C}tf10001072</Template>
  <TotalTime>2914</TotalTime>
  <Words>736</Words>
  <Application>Microsoft Macintosh PowerPoint</Application>
  <PresentationFormat>Widescreen</PresentationFormat>
  <Paragraphs>108</Paragraphs>
  <Slides>32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Franklin Gothic Book</vt:lpstr>
      <vt:lpstr>Crop</vt:lpstr>
      <vt:lpstr>Poverty</vt:lpstr>
      <vt:lpstr>Northern Kenya</vt:lpstr>
      <vt:lpstr>Central Australia</vt:lpstr>
      <vt:lpstr>Relativising poverty</vt:lpstr>
      <vt:lpstr>What is poverty?</vt:lpstr>
      <vt:lpstr>Measuring poverty</vt:lpstr>
      <vt:lpstr>Who are the poor?</vt:lpstr>
      <vt:lpstr>How to relieve poverty ?</vt:lpstr>
      <vt:lpstr>Project</vt:lpstr>
      <vt:lpstr>Project</vt:lpstr>
      <vt:lpstr>The economics approach (neo-liberal ideology)</vt:lpstr>
      <vt:lpstr>Washington consensus</vt:lpstr>
      <vt:lpstr>What are some possible downsides of this economics approach?</vt:lpstr>
      <vt:lpstr>Downsides</vt:lpstr>
      <vt:lpstr>Impact of structural adjustment</vt:lpstr>
      <vt:lpstr>Culture of poverty?</vt:lpstr>
      <vt:lpstr>Poverty in City</vt:lpstr>
      <vt:lpstr>Urban Poverty</vt:lpstr>
      <vt:lpstr>Special Economic Zones</vt:lpstr>
      <vt:lpstr>informal</vt:lpstr>
      <vt:lpstr>Urban poor in Yogyakarta arisan rotating credit simpan pinjam borrow and loan</vt:lpstr>
      <vt:lpstr>Only 40% of the  population has wage labour</vt:lpstr>
      <vt:lpstr>Precarity – survival improvisations</vt:lpstr>
      <vt:lpstr>Exchange</vt:lpstr>
      <vt:lpstr>How to address urban poverty?</vt:lpstr>
      <vt:lpstr>Urban Poverty Program</vt:lpstr>
      <vt:lpstr>Home improvements</vt:lpstr>
      <vt:lpstr>Community events</vt:lpstr>
      <vt:lpstr>Basic Income Project</vt:lpstr>
      <vt:lpstr>Basic Income</vt:lpstr>
      <vt:lpstr>Basic Income</vt:lpstr>
      <vt:lpstr>Give a man a fish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Poverty</dc:title>
  <dc:creator>JAS Zhang</dc:creator>
  <cp:lastModifiedBy>JAS Zhang</cp:lastModifiedBy>
  <cp:revision>1</cp:revision>
  <dcterms:created xsi:type="dcterms:W3CDTF">2024-03-25T06:18:53Z</dcterms:created>
  <dcterms:modified xsi:type="dcterms:W3CDTF">2024-03-27T06:53:25Z</dcterms:modified>
</cp:coreProperties>
</file>